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09" r:id="rId1"/>
  </p:sldMasterIdLst>
  <p:notesMasterIdLst>
    <p:notesMasterId r:id="rId20"/>
  </p:notesMasterIdLst>
  <p:handoutMasterIdLst>
    <p:handoutMasterId r:id="rId21"/>
  </p:handoutMasterIdLst>
  <p:sldIdLst>
    <p:sldId id="280" r:id="rId2"/>
    <p:sldId id="344" r:id="rId3"/>
    <p:sldId id="343" r:id="rId4"/>
    <p:sldId id="374" r:id="rId5"/>
    <p:sldId id="375" r:id="rId6"/>
    <p:sldId id="345" r:id="rId7"/>
    <p:sldId id="346" r:id="rId8"/>
    <p:sldId id="347" r:id="rId9"/>
    <p:sldId id="413" r:id="rId10"/>
    <p:sldId id="414" r:id="rId11"/>
    <p:sldId id="415" r:id="rId12"/>
    <p:sldId id="416" r:id="rId13"/>
    <p:sldId id="349" r:id="rId14"/>
    <p:sldId id="350" r:id="rId15"/>
    <p:sldId id="353" r:id="rId16"/>
    <p:sldId id="354" r:id="rId17"/>
    <p:sldId id="355" r:id="rId18"/>
    <p:sldId id="301" r:id="rId19"/>
  </p:sldIdLst>
  <p:sldSz cx="23409275" cy="13166725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1pPr>
    <a:lvl2pPr marL="1120775" indent="317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2244725" indent="317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3368675" indent="317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4494213" indent="317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31" userDrawn="1">
          <p15:clr>
            <a:srgbClr val="A4A3A4"/>
          </p15:clr>
        </p15:guide>
        <p15:guide id="2" pos="89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A7D7C"/>
    <a:srgbClr val="F0544F"/>
    <a:srgbClr val="D81E5B"/>
    <a:srgbClr val="3A3335"/>
    <a:srgbClr val="DB5461"/>
    <a:srgbClr val="3D5467"/>
    <a:srgbClr val="0B4F6C"/>
    <a:srgbClr val="01BAEF"/>
    <a:srgbClr val="808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FDCAE02-4C30-B740-ABAD-B40369CAF040}" v="3" dt="2022-10-04T19:49:05.62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815"/>
    <p:restoredTop sz="92570"/>
  </p:normalViewPr>
  <p:slideViewPr>
    <p:cSldViewPr showGuides="1">
      <p:cViewPr varScale="1">
        <p:scale>
          <a:sx n="69" d="100"/>
          <a:sy n="69" d="100"/>
        </p:scale>
        <p:origin x="344" y="216"/>
      </p:cViewPr>
      <p:guideLst>
        <p:guide orient="horz" pos="931"/>
        <p:guide pos="89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howGuides="1">
      <p:cViewPr varScale="1">
        <p:scale>
          <a:sx n="99" d="100"/>
          <a:sy n="99" d="100"/>
        </p:scale>
        <p:origin x="4272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BED862-AF33-0947-A601-FA6040CBDB50}" type="datetimeFigureOut">
              <a:rPr lang="en-US" smtClean="0"/>
              <a:t>10/4/22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A96838-F269-354B-874A-12817284FD5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85042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17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="" xmlns:a14="http://schemas.microsoft.com/office/drawing/2010/main" val="1"/>
            </a:ext>
          </a:extLst>
        </p:spPr>
      </p:sp>
      <p:sp>
        <p:nvSpPr>
          <p:cNvPr id="71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1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1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38E0659F-3E19-A049-AC1A-FB6BFDC66573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55112188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1120775" algn="l" rtl="0" eaLnBrk="0" fontAlgn="base" hangingPunct="0">
      <a:spcBef>
        <a:spcPct val="3000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+mn-cs"/>
      </a:defRPr>
    </a:lvl2pPr>
    <a:lvl3pPr marL="2244725" algn="l" rtl="0" eaLnBrk="0" fontAlgn="base" hangingPunct="0">
      <a:spcBef>
        <a:spcPct val="3000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+mn-cs"/>
      </a:defRPr>
    </a:lvl3pPr>
    <a:lvl4pPr marL="3368675" algn="l" rtl="0" eaLnBrk="0" fontAlgn="base" hangingPunct="0">
      <a:spcBef>
        <a:spcPct val="3000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+mn-cs"/>
      </a:defRPr>
    </a:lvl4pPr>
    <a:lvl5pPr marL="4494213" algn="l" rtl="0" eaLnBrk="0" fontAlgn="base" hangingPunct="0">
      <a:spcBef>
        <a:spcPct val="3000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+mn-cs"/>
      </a:defRPr>
    </a:lvl5pPr>
    <a:lvl6pPr marL="5623378" algn="l" defTabSz="1124677" rtl="0" eaLnBrk="1" latinLnBrk="0" hangingPunct="1">
      <a:defRPr sz="3000" kern="1200">
        <a:solidFill>
          <a:schemeClr val="tx1"/>
        </a:solidFill>
        <a:latin typeface="+mn-lt"/>
        <a:ea typeface="+mn-ea"/>
        <a:cs typeface="+mn-cs"/>
      </a:defRPr>
    </a:lvl6pPr>
    <a:lvl7pPr marL="6748052" algn="l" defTabSz="1124677" rtl="0" eaLnBrk="1" latinLnBrk="0" hangingPunct="1">
      <a:defRPr sz="3000" kern="1200">
        <a:solidFill>
          <a:schemeClr val="tx1"/>
        </a:solidFill>
        <a:latin typeface="+mn-lt"/>
        <a:ea typeface="+mn-ea"/>
        <a:cs typeface="+mn-cs"/>
      </a:defRPr>
    </a:lvl7pPr>
    <a:lvl8pPr marL="7872729" algn="l" defTabSz="1124677" rtl="0" eaLnBrk="1" latinLnBrk="0" hangingPunct="1">
      <a:defRPr sz="3000" kern="1200">
        <a:solidFill>
          <a:schemeClr val="tx1"/>
        </a:solidFill>
        <a:latin typeface="+mn-lt"/>
        <a:ea typeface="+mn-ea"/>
        <a:cs typeface="+mn-cs"/>
      </a:defRPr>
    </a:lvl8pPr>
    <a:lvl9pPr marL="8997403" algn="l" defTabSz="1124677" rtl="0" eaLnBrk="1" latinLnBrk="0" hangingPunct="1">
      <a:defRPr sz="30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E0659F-3E19-A049-AC1A-FB6BFDC66573}" type="slidenum">
              <a:rPr lang="en-US" altLang="en-US" smtClean="0"/>
              <a:pPr/>
              <a:t>1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8581521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7988" y="704850"/>
            <a:ext cx="6261100" cy="35226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Generally static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1CD387-5C10-F04B-A125-F0EA107DEF46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23416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E0659F-3E19-A049-AC1A-FB6BFDC66573}" type="slidenum">
              <a:rPr lang="en-US" altLang="en-US" smtClean="0"/>
              <a:pPr/>
              <a:t>8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5483446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 descr="DESB.psd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5975" y="2087563"/>
            <a:ext cx="16697325" cy="3565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0" y="6986664"/>
            <a:ext cx="23409275" cy="1419654"/>
          </a:xfrm>
        </p:spPr>
        <p:txBody>
          <a:bodyPr/>
          <a:lstStyle>
            <a:lvl1pPr marL="0" indent="0" algn="ctr">
              <a:buNone/>
              <a:defRPr sz="980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740203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/>
  <p:hf sldNum="0"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0464" y="470761"/>
            <a:ext cx="21068348" cy="136258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167534" y="2468562"/>
            <a:ext cx="21069300" cy="8821737"/>
          </a:xfrm>
        </p:spPr>
        <p:txBody>
          <a:bodyPr/>
          <a:lstStyle/>
          <a:p>
            <a:r>
              <a:rPr lang="en-US" altLang="en-US" dirty="0">
                <a:latin typeface="Arial" charset="0"/>
                <a:ea typeface="ＭＳ Ｐゴシック" charset="-128"/>
              </a:rPr>
              <a:t>Add Content Here</a:t>
            </a:r>
          </a:p>
          <a:p>
            <a:r>
              <a:rPr lang="en-US" altLang="en-US" dirty="0">
                <a:latin typeface="Arial" charset="0"/>
                <a:ea typeface="ＭＳ Ｐゴシック" charset="-128"/>
              </a:rPr>
              <a:t>And more here</a:t>
            </a:r>
          </a:p>
          <a:p>
            <a:pPr lvl="1"/>
            <a:r>
              <a:rPr lang="en-US" altLang="en-US" dirty="0">
                <a:latin typeface="Arial" charset="0"/>
                <a:ea typeface="ＭＳ Ｐゴシック" charset="-128"/>
              </a:rPr>
              <a:t>And more here</a:t>
            </a:r>
          </a:p>
        </p:txBody>
      </p:sp>
    </p:spTree>
    <p:extLst>
      <p:ext uri="{BB962C8B-B14F-4D97-AF65-F5344CB8AC3E}">
        <p14:creationId xmlns:p14="http://schemas.microsoft.com/office/powerpoint/2010/main" val="1401496648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0464" y="470754"/>
            <a:ext cx="21068348" cy="136258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70491" y="2466647"/>
            <a:ext cx="10339099" cy="8801699"/>
          </a:xfrm>
        </p:spPr>
        <p:txBody>
          <a:bodyPr/>
          <a:lstStyle>
            <a:lvl1pPr>
              <a:defRPr sz="6900"/>
            </a:lvl1pPr>
            <a:lvl2pPr>
              <a:defRPr sz="5900"/>
            </a:lvl2pPr>
            <a:lvl3pPr>
              <a:defRPr sz="4900"/>
            </a:lvl3pPr>
            <a:lvl4pPr>
              <a:defRPr sz="4400"/>
            </a:lvl4pPr>
            <a:lvl5pPr>
              <a:defRPr sz="4400"/>
            </a:lvl5pPr>
            <a:lvl6pPr>
              <a:defRPr sz="4400"/>
            </a:lvl6pPr>
            <a:lvl7pPr>
              <a:defRPr sz="4400"/>
            </a:lvl7pPr>
            <a:lvl8pPr>
              <a:defRPr sz="4400"/>
            </a:lvl8pPr>
            <a:lvl9pPr>
              <a:defRPr sz="4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899719" y="2466647"/>
            <a:ext cx="10339099" cy="8801699"/>
          </a:xfrm>
        </p:spPr>
        <p:txBody>
          <a:bodyPr/>
          <a:lstStyle>
            <a:lvl1pPr>
              <a:defRPr sz="6900"/>
            </a:lvl1pPr>
            <a:lvl2pPr>
              <a:defRPr sz="5900"/>
            </a:lvl2pPr>
            <a:lvl3pPr>
              <a:defRPr sz="4900"/>
            </a:lvl3pPr>
            <a:lvl4pPr>
              <a:defRPr sz="4400"/>
            </a:lvl4pPr>
            <a:lvl5pPr>
              <a:defRPr sz="4400"/>
            </a:lvl5pPr>
            <a:lvl6pPr>
              <a:defRPr sz="4400"/>
            </a:lvl6pPr>
            <a:lvl7pPr>
              <a:defRPr sz="4400"/>
            </a:lvl7pPr>
            <a:lvl8pPr>
              <a:defRPr sz="4400"/>
            </a:lvl8pPr>
            <a:lvl9pPr>
              <a:defRPr sz="4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353522640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0464" y="487362"/>
            <a:ext cx="21068348" cy="136258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737809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69988" y="469900"/>
            <a:ext cx="21069300" cy="1365250"/>
          </a:xfrm>
          <a:prstGeom prst="rect">
            <a:avLst/>
          </a:prstGeom>
        </p:spPr>
        <p:txBody>
          <a:bodyPr vert="horz" lIns="224912" tIns="112456" rIns="224912" bIns="112456" rtlCol="0" anchor="b">
            <a:noAutofit/>
          </a:bodyPr>
          <a:lstStyle/>
          <a:p>
            <a:r>
              <a:rPr lang="en-US" dirty="0"/>
              <a:t>Click to edit Master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169988" y="2447925"/>
            <a:ext cx="21069300" cy="7616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224912" tIns="112456" rIns="224912" bIns="11245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0"/>
            <a:r>
              <a:rPr lang="en-US" altLang="en-US" dirty="0"/>
              <a:t>More Text</a:t>
            </a:r>
          </a:p>
          <a:p>
            <a:pPr lvl="0"/>
            <a:r>
              <a:rPr lang="en-US" altLang="en-US" dirty="0"/>
              <a:t>More text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0" y="12258675"/>
            <a:ext cx="23409275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029" name="Rectangle 6"/>
          <p:cNvSpPr>
            <a:spLocks noChangeArrowheads="1"/>
          </p:cNvSpPr>
          <p:nvPr/>
        </p:nvSpPr>
        <p:spPr bwMode="auto">
          <a:xfrm>
            <a:off x="13333413" y="12325350"/>
            <a:ext cx="9953625" cy="115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65462" tIns="82731" rIns="165462" bIns="82731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r" eaLnBrk="1" hangingPunct="1"/>
            <a:r>
              <a:rPr lang="en-US" altLang="en-US" sz="3200" i="1" dirty="0">
                <a:solidFill>
                  <a:srgbClr val="7F7F7F"/>
                </a:solidFill>
              </a:rPr>
              <a:t>© Jeremy Morris</a:t>
            </a:r>
          </a:p>
          <a:p>
            <a:pPr algn="r" eaLnBrk="1" hangingPunct="1"/>
            <a:endParaRPr lang="en-US" altLang="en-US" sz="3200" i="1" dirty="0">
              <a:solidFill>
                <a:srgbClr val="7F7F7F"/>
              </a:solidFill>
            </a:endParaRPr>
          </a:p>
        </p:txBody>
      </p:sp>
      <p:sp>
        <p:nvSpPr>
          <p:cNvPr id="1030" name="Rectangle 8"/>
          <p:cNvSpPr>
            <a:spLocks noChangeArrowheads="1"/>
          </p:cNvSpPr>
          <p:nvPr/>
        </p:nvSpPr>
        <p:spPr bwMode="auto">
          <a:xfrm>
            <a:off x="122237" y="12398375"/>
            <a:ext cx="8000999" cy="659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65462" tIns="82731" rIns="165462" bIns="82731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3200" i="1" dirty="0">
                <a:solidFill>
                  <a:srgbClr val="7F7F7F"/>
                </a:solidFill>
              </a:rPr>
              <a:t>Operations and Information</a:t>
            </a:r>
            <a:r>
              <a:rPr lang="en-US" altLang="en-US" sz="3200" i="1" baseline="0" dirty="0">
                <a:solidFill>
                  <a:srgbClr val="7F7F7F"/>
                </a:solidFill>
              </a:rPr>
              <a:t> Systems</a:t>
            </a:r>
            <a:endParaRPr lang="en-US" altLang="en-US" sz="3200" i="1" dirty="0">
              <a:solidFill>
                <a:srgbClr val="7F7F7F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69" r:id="rId1"/>
    <p:sldLayoutId id="2147484066" r:id="rId2"/>
    <p:sldLayoutId id="2147484067" r:id="rId3"/>
    <p:sldLayoutId id="2147484068" r:id="rId4"/>
  </p:sldLayoutIdLst>
  <p:transition/>
  <p:hf sldNum="0" hdr="0"/>
  <p:txStyles>
    <p:titleStyle>
      <a:lvl1pPr algn="l" defTabSz="1120775" rtl="0" eaLnBrk="0" fontAlgn="base" hangingPunct="0">
        <a:spcBef>
          <a:spcPct val="0"/>
        </a:spcBef>
        <a:spcAft>
          <a:spcPct val="0"/>
        </a:spcAft>
        <a:defRPr sz="7200" b="1" kern="1200" cap="all">
          <a:solidFill>
            <a:srgbClr val="4F4F4F"/>
          </a:solidFill>
          <a:latin typeface="Arial"/>
          <a:ea typeface="ＭＳ Ｐゴシック" charset="0"/>
          <a:cs typeface="Arial"/>
        </a:defRPr>
      </a:lvl1pPr>
      <a:lvl2pPr algn="l" defTabSz="1120775" rtl="0" eaLnBrk="0" fontAlgn="base" hangingPunct="0">
        <a:spcBef>
          <a:spcPct val="0"/>
        </a:spcBef>
        <a:spcAft>
          <a:spcPct val="0"/>
        </a:spcAft>
        <a:defRPr sz="8400" b="1">
          <a:solidFill>
            <a:srgbClr val="4F4F4F"/>
          </a:solidFill>
          <a:latin typeface="Arial" charset="0"/>
          <a:ea typeface="ＭＳ Ｐゴシック" charset="0"/>
        </a:defRPr>
      </a:lvl2pPr>
      <a:lvl3pPr algn="l" defTabSz="1120775" rtl="0" eaLnBrk="0" fontAlgn="base" hangingPunct="0">
        <a:spcBef>
          <a:spcPct val="0"/>
        </a:spcBef>
        <a:spcAft>
          <a:spcPct val="0"/>
        </a:spcAft>
        <a:defRPr sz="8400" b="1">
          <a:solidFill>
            <a:srgbClr val="4F4F4F"/>
          </a:solidFill>
          <a:latin typeface="Arial" charset="0"/>
          <a:ea typeface="ＭＳ Ｐゴシック" charset="0"/>
        </a:defRPr>
      </a:lvl3pPr>
      <a:lvl4pPr algn="l" defTabSz="1120775" rtl="0" eaLnBrk="0" fontAlgn="base" hangingPunct="0">
        <a:spcBef>
          <a:spcPct val="0"/>
        </a:spcBef>
        <a:spcAft>
          <a:spcPct val="0"/>
        </a:spcAft>
        <a:defRPr sz="8400" b="1">
          <a:solidFill>
            <a:srgbClr val="4F4F4F"/>
          </a:solidFill>
          <a:latin typeface="Arial" charset="0"/>
          <a:ea typeface="ＭＳ Ｐゴシック" charset="0"/>
        </a:defRPr>
      </a:lvl4pPr>
      <a:lvl5pPr algn="l" defTabSz="1120775" rtl="0" eaLnBrk="0" fontAlgn="base" hangingPunct="0">
        <a:spcBef>
          <a:spcPct val="0"/>
        </a:spcBef>
        <a:spcAft>
          <a:spcPct val="0"/>
        </a:spcAft>
        <a:defRPr sz="8400" b="1">
          <a:solidFill>
            <a:srgbClr val="4F4F4F"/>
          </a:solidFill>
          <a:latin typeface="Arial" charset="0"/>
          <a:ea typeface="ＭＳ Ｐゴシック" charset="0"/>
        </a:defRPr>
      </a:lvl5pPr>
      <a:lvl6pPr marL="1124704" algn="l" defTabSz="1120800" rtl="0" fontAlgn="base">
        <a:spcBef>
          <a:spcPct val="0"/>
        </a:spcBef>
        <a:spcAft>
          <a:spcPct val="0"/>
        </a:spcAft>
        <a:defRPr sz="8400" b="1">
          <a:solidFill>
            <a:srgbClr val="4F4F4F"/>
          </a:solidFill>
          <a:latin typeface="Arial" charset="0"/>
          <a:ea typeface="ＭＳ Ｐゴシック" charset="0"/>
        </a:defRPr>
      </a:lvl6pPr>
      <a:lvl7pPr marL="2249407" algn="l" defTabSz="1120800" rtl="0" fontAlgn="base">
        <a:spcBef>
          <a:spcPct val="0"/>
        </a:spcBef>
        <a:spcAft>
          <a:spcPct val="0"/>
        </a:spcAft>
        <a:defRPr sz="8400" b="1">
          <a:solidFill>
            <a:srgbClr val="4F4F4F"/>
          </a:solidFill>
          <a:latin typeface="Arial" charset="0"/>
          <a:ea typeface="ＭＳ Ｐゴシック" charset="0"/>
        </a:defRPr>
      </a:lvl7pPr>
      <a:lvl8pPr marL="3374111" algn="l" defTabSz="1120800" rtl="0" fontAlgn="base">
        <a:spcBef>
          <a:spcPct val="0"/>
        </a:spcBef>
        <a:spcAft>
          <a:spcPct val="0"/>
        </a:spcAft>
        <a:defRPr sz="8400" b="1">
          <a:solidFill>
            <a:srgbClr val="4F4F4F"/>
          </a:solidFill>
          <a:latin typeface="Arial" charset="0"/>
          <a:ea typeface="ＭＳ Ｐゴシック" charset="0"/>
        </a:defRPr>
      </a:lvl8pPr>
      <a:lvl9pPr marL="4498817" algn="l" defTabSz="1120800" rtl="0" fontAlgn="base">
        <a:spcBef>
          <a:spcPct val="0"/>
        </a:spcBef>
        <a:spcAft>
          <a:spcPct val="0"/>
        </a:spcAft>
        <a:defRPr sz="8400" b="1">
          <a:solidFill>
            <a:srgbClr val="4F4F4F"/>
          </a:solidFill>
          <a:latin typeface="Arial" charset="0"/>
          <a:ea typeface="ＭＳ Ｐゴシック" charset="0"/>
        </a:defRPr>
      </a:lvl9pPr>
    </p:titleStyle>
    <p:bodyStyle>
      <a:lvl1pPr marL="838200" indent="-838200" algn="l" defTabSz="1120775" rtl="0" eaLnBrk="0" fontAlgn="base" hangingPunct="0">
        <a:spcBef>
          <a:spcPct val="20000"/>
        </a:spcBef>
        <a:spcAft>
          <a:spcPct val="0"/>
        </a:spcAft>
        <a:buSzPct val="100000"/>
        <a:buFontTx/>
        <a:buBlip>
          <a:blip r:embed="rId6"/>
        </a:buBlip>
        <a:defRPr sz="6600" kern="1200">
          <a:solidFill>
            <a:srgbClr val="4F4F4F"/>
          </a:solidFill>
          <a:latin typeface="Arial"/>
          <a:ea typeface="ＭＳ Ｐゴシック" charset="0"/>
          <a:cs typeface="Arial"/>
        </a:defRPr>
      </a:lvl1pPr>
      <a:lvl2pPr marL="1981200" indent="-857250" algn="l" defTabSz="1120775" rtl="0" eaLnBrk="0" fontAlgn="base" hangingPunct="0">
        <a:spcBef>
          <a:spcPct val="20000"/>
        </a:spcBef>
        <a:spcAft>
          <a:spcPct val="0"/>
        </a:spcAft>
        <a:buSzPct val="100000"/>
        <a:buFontTx/>
        <a:buBlip>
          <a:blip r:embed="rId6"/>
        </a:buBlip>
        <a:defRPr sz="6000" kern="1200">
          <a:solidFill>
            <a:srgbClr val="4F4F4F"/>
          </a:solidFill>
          <a:latin typeface="Arial"/>
          <a:ea typeface="ＭＳ Ｐゴシック" charset="0"/>
          <a:cs typeface="Arial"/>
        </a:defRPr>
      </a:lvl2pPr>
      <a:lvl3pPr marL="2806700" indent="-557213" algn="l" defTabSz="1120775" rtl="0" eaLnBrk="0" fontAlgn="base" hangingPunct="0">
        <a:spcBef>
          <a:spcPct val="20000"/>
        </a:spcBef>
        <a:spcAft>
          <a:spcPct val="0"/>
        </a:spcAft>
        <a:buSzPct val="100000"/>
        <a:buFontTx/>
        <a:buBlip>
          <a:blip r:embed="rId6"/>
        </a:buBlip>
        <a:defRPr sz="5400" kern="1200">
          <a:solidFill>
            <a:srgbClr val="4F4F4F"/>
          </a:solidFill>
          <a:latin typeface="Arial"/>
          <a:ea typeface="ＭＳ Ｐゴシック" charset="0"/>
          <a:cs typeface="Arial"/>
        </a:defRPr>
      </a:lvl3pPr>
      <a:lvl4pPr marL="3932238" indent="-557213" algn="l" defTabSz="1120775" rtl="0" eaLnBrk="0" fontAlgn="base" hangingPunct="0">
        <a:spcBef>
          <a:spcPct val="20000"/>
        </a:spcBef>
        <a:spcAft>
          <a:spcPct val="0"/>
        </a:spcAft>
        <a:buSzPct val="100000"/>
        <a:buFontTx/>
        <a:buBlip>
          <a:blip r:embed="rId6"/>
        </a:buBlip>
        <a:defRPr sz="4800" kern="1200">
          <a:solidFill>
            <a:srgbClr val="4F4F4F"/>
          </a:solidFill>
          <a:latin typeface="Arial"/>
          <a:ea typeface="ＭＳ Ｐゴシック" charset="0"/>
          <a:cs typeface="Arial"/>
        </a:defRPr>
      </a:lvl4pPr>
      <a:lvl5pPr indent="4498975" algn="l" defTabSz="1120775" rtl="0" eaLnBrk="0" fontAlgn="base" hangingPunct="0">
        <a:spcBef>
          <a:spcPct val="20000"/>
        </a:spcBef>
        <a:spcAft>
          <a:spcPct val="0"/>
        </a:spcAft>
        <a:buSzPct val="100000"/>
        <a:defRPr sz="4900" kern="1200">
          <a:solidFill>
            <a:srgbClr val="4F4F4F"/>
          </a:solidFill>
          <a:latin typeface="Arial"/>
          <a:ea typeface="ＭＳ Ｐゴシック" charset="0"/>
          <a:cs typeface="Arial"/>
        </a:defRPr>
      </a:lvl5pPr>
      <a:lvl6pPr marL="6185068" indent="-562278" algn="l" defTabSz="1124561" rtl="0" eaLnBrk="1" latinLnBrk="0" hangingPunct="1">
        <a:spcBef>
          <a:spcPct val="20000"/>
        </a:spcBef>
        <a:buFont typeface="Arial"/>
        <a:buChar char="•"/>
        <a:defRPr sz="4900" kern="1200">
          <a:solidFill>
            <a:schemeClr val="tx1"/>
          </a:solidFill>
          <a:latin typeface="+mn-lt"/>
          <a:ea typeface="+mn-ea"/>
          <a:cs typeface="+mn-cs"/>
        </a:defRPr>
      </a:lvl6pPr>
      <a:lvl7pPr marL="7309626" indent="-562278" algn="l" defTabSz="1124561" rtl="0" eaLnBrk="1" latinLnBrk="0" hangingPunct="1">
        <a:spcBef>
          <a:spcPct val="20000"/>
        </a:spcBef>
        <a:buFont typeface="Arial"/>
        <a:buChar char="•"/>
        <a:defRPr sz="4900" kern="1200">
          <a:solidFill>
            <a:schemeClr val="tx1"/>
          </a:solidFill>
          <a:latin typeface="+mn-lt"/>
          <a:ea typeface="+mn-ea"/>
          <a:cs typeface="+mn-cs"/>
        </a:defRPr>
      </a:lvl7pPr>
      <a:lvl8pPr marL="8434182" indent="-562278" algn="l" defTabSz="1124561" rtl="0" eaLnBrk="1" latinLnBrk="0" hangingPunct="1">
        <a:spcBef>
          <a:spcPct val="20000"/>
        </a:spcBef>
        <a:buFont typeface="Arial"/>
        <a:buChar char="•"/>
        <a:defRPr sz="4900" kern="1200">
          <a:solidFill>
            <a:schemeClr val="tx1"/>
          </a:solidFill>
          <a:latin typeface="+mn-lt"/>
          <a:ea typeface="+mn-ea"/>
          <a:cs typeface="+mn-cs"/>
        </a:defRPr>
      </a:lvl8pPr>
      <a:lvl9pPr marL="9558740" indent="-562278" algn="l" defTabSz="1124561" rtl="0" eaLnBrk="1" latinLnBrk="0" hangingPunct="1">
        <a:spcBef>
          <a:spcPct val="20000"/>
        </a:spcBef>
        <a:buFont typeface="Arial"/>
        <a:buChar char="•"/>
        <a:defRPr sz="4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24561" rtl="0" eaLnBrk="1" latinLnBrk="0" hangingPunct="1">
        <a:defRPr sz="4400" kern="1200">
          <a:solidFill>
            <a:schemeClr val="tx1"/>
          </a:solidFill>
          <a:latin typeface="+mn-lt"/>
          <a:ea typeface="+mn-ea"/>
          <a:cs typeface="+mn-cs"/>
        </a:defRPr>
      </a:lvl1pPr>
      <a:lvl2pPr marL="1124561" algn="l" defTabSz="1124561" rtl="0" eaLnBrk="1" latinLnBrk="0" hangingPunct="1">
        <a:defRPr sz="4400" kern="1200">
          <a:solidFill>
            <a:schemeClr val="tx1"/>
          </a:solidFill>
          <a:latin typeface="+mn-lt"/>
          <a:ea typeface="+mn-ea"/>
          <a:cs typeface="+mn-cs"/>
        </a:defRPr>
      </a:lvl2pPr>
      <a:lvl3pPr marL="2249114" algn="l" defTabSz="1124561" rtl="0" eaLnBrk="1" latinLnBrk="0" hangingPunct="1">
        <a:defRPr sz="4400" kern="1200">
          <a:solidFill>
            <a:schemeClr val="tx1"/>
          </a:solidFill>
          <a:latin typeface="+mn-lt"/>
          <a:ea typeface="+mn-ea"/>
          <a:cs typeface="+mn-cs"/>
        </a:defRPr>
      </a:lvl3pPr>
      <a:lvl4pPr marL="3373673" algn="l" defTabSz="1124561" rtl="0" eaLnBrk="1" latinLnBrk="0" hangingPunct="1">
        <a:defRPr sz="4400" kern="1200">
          <a:solidFill>
            <a:schemeClr val="tx1"/>
          </a:solidFill>
          <a:latin typeface="+mn-lt"/>
          <a:ea typeface="+mn-ea"/>
          <a:cs typeface="+mn-cs"/>
        </a:defRPr>
      </a:lvl4pPr>
      <a:lvl5pPr marL="4498231" algn="l" defTabSz="1124561" rtl="0" eaLnBrk="1" latinLnBrk="0" hangingPunct="1">
        <a:defRPr sz="4400" kern="1200">
          <a:solidFill>
            <a:schemeClr val="tx1"/>
          </a:solidFill>
          <a:latin typeface="+mn-lt"/>
          <a:ea typeface="+mn-ea"/>
          <a:cs typeface="+mn-cs"/>
        </a:defRPr>
      </a:lvl5pPr>
      <a:lvl6pPr marL="5622790" algn="l" defTabSz="1124561" rtl="0" eaLnBrk="1" latinLnBrk="0" hangingPunct="1">
        <a:defRPr sz="4400" kern="1200">
          <a:solidFill>
            <a:schemeClr val="tx1"/>
          </a:solidFill>
          <a:latin typeface="+mn-lt"/>
          <a:ea typeface="+mn-ea"/>
          <a:cs typeface="+mn-cs"/>
        </a:defRPr>
      </a:lvl6pPr>
      <a:lvl7pPr marL="6747346" algn="l" defTabSz="1124561" rtl="0" eaLnBrk="1" latinLnBrk="0" hangingPunct="1">
        <a:defRPr sz="4400" kern="1200">
          <a:solidFill>
            <a:schemeClr val="tx1"/>
          </a:solidFill>
          <a:latin typeface="+mn-lt"/>
          <a:ea typeface="+mn-ea"/>
          <a:cs typeface="+mn-cs"/>
        </a:defRPr>
      </a:lvl7pPr>
      <a:lvl8pPr marL="7871904" algn="l" defTabSz="1124561" rtl="0" eaLnBrk="1" latinLnBrk="0" hangingPunct="1">
        <a:defRPr sz="4400" kern="1200">
          <a:solidFill>
            <a:schemeClr val="tx1"/>
          </a:solidFill>
          <a:latin typeface="+mn-lt"/>
          <a:ea typeface="+mn-ea"/>
          <a:cs typeface="+mn-cs"/>
        </a:defRPr>
      </a:lvl8pPr>
      <a:lvl9pPr marL="8996458" algn="l" defTabSz="1124561" rtl="0" eaLnBrk="1" latinLnBrk="0" hangingPunct="1">
        <a:defRPr sz="4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tiff"/><Relationship Id="rId4" Type="http://schemas.openxmlformats.org/officeDocument/2006/relationships/image" Target="../media/image9.tif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0" y="6986588"/>
            <a:ext cx="23409275" cy="1419225"/>
          </a:xfrm>
        </p:spPr>
        <p:txBody>
          <a:bodyPr/>
          <a:lstStyle/>
          <a:p>
            <a:r>
              <a:rPr lang="en-US" altLang="en-US" dirty="0">
                <a:latin typeface="Arial" charset="0"/>
                <a:ea typeface="ＭＳ Ｐゴシック" charset="-128"/>
              </a:rPr>
              <a:t>Exploratory Data Analysis</a:t>
            </a: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C5F840-2F58-0B58-31D4-FF098A69A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Switching to a bar chart can help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AAFE7C3-958F-BD35-ECBC-25BB0AE1E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865C6C0-BAA3-C04F-B318-568435D2B337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856C02-06A6-2862-3DD8-4C39933577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7238" y="3053017"/>
            <a:ext cx="8980254" cy="915058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A6A51FD-4D2F-F6C7-0D74-57AAFD15B49A}"/>
              </a:ext>
            </a:extLst>
          </p:cNvPr>
          <p:cNvSpPr txBox="1"/>
          <p:nvPr/>
        </p:nvSpPr>
        <p:spPr>
          <a:xfrm>
            <a:off x="13165375" y="3403915"/>
            <a:ext cx="56821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Now we can see which words show up more in one season than the other.</a:t>
            </a:r>
          </a:p>
          <a:p>
            <a:endParaRPr lang="en-US" dirty="0"/>
          </a:p>
          <a:p>
            <a:r>
              <a:rPr lang="en-US" dirty="0"/>
              <a:t>Is there a better way?</a:t>
            </a:r>
          </a:p>
        </p:txBody>
      </p:sp>
    </p:spTree>
    <p:extLst>
      <p:ext uri="{BB962C8B-B14F-4D97-AF65-F5344CB8AC3E}">
        <p14:creationId xmlns:p14="http://schemas.microsoft.com/office/powerpoint/2010/main" val="2929038123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1D695B-7940-D79E-9D76-D518BA474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Try switching to a scatterplot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BD99368-41D6-9C67-180B-1486C866E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865C6C0-BAA3-C04F-B318-568435D2B337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0BACE0-659B-22B3-45F3-17D65D31B6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788" y="2721734"/>
            <a:ext cx="10292082" cy="887944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E4D5735-F630-E621-F712-24E4B59D379D}"/>
              </a:ext>
            </a:extLst>
          </p:cNvPr>
          <p:cNvSpPr txBox="1"/>
          <p:nvPr/>
        </p:nvSpPr>
        <p:spPr>
          <a:xfrm>
            <a:off x="13540606" y="3444120"/>
            <a:ext cx="660681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Now we have </a:t>
            </a:r>
          </a:p>
          <a:p>
            <a:endParaRPr lang="en-US" dirty="0"/>
          </a:p>
          <a:p>
            <a:r>
              <a:rPr lang="en-US" dirty="0"/>
              <a:t>numbers for Fall on the x-axis</a:t>
            </a:r>
          </a:p>
          <a:p>
            <a:endParaRPr lang="en-US" dirty="0"/>
          </a:p>
          <a:p>
            <a:r>
              <a:rPr lang="en-US" dirty="0"/>
              <a:t>Numbers for Summer on the y-axis</a:t>
            </a:r>
          </a:p>
          <a:p>
            <a:endParaRPr lang="en-US" dirty="0"/>
          </a:p>
          <a:p>
            <a:r>
              <a:rPr lang="en-US" dirty="0"/>
              <a:t>A line where y=x, anything above the line shows up more in the Summer, below the line shows up more in Fall</a:t>
            </a:r>
          </a:p>
          <a:p>
            <a:endParaRPr lang="en-US" dirty="0"/>
          </a:p>
          <a:p>
            <a:r>
              <a:rPr lang="en-US" dirty="0"/>
              <a:t>A few words labeled</a:t>
            </a:r>
          </a:p>
          <a:p>
            <a:endParaRPr lang="en-US" dirty="0"/>
          </a:p>
          <a:p>
            <a:r>
              <a:rPr lang="en-US" dirty="0"/>
              <a:t>What is the problem?</a:t>
            </a:r>
          </a:p>
        </p:txBody>
      </p:sp>
    </p:spTree>
    <p:extLst>
      <p:ext uri="{BB962C8B-B14F-4D97-AF65-F5344CB8AC3E}">
        <p14:creationId xmlns:p14="http://schemas.microsoft.com/office/powerpoint/2010/main" val="2330784541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5A43AC-E2A6-0E3A-E2AD-5B69A368FC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Change the variables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93975C3-068A-F0B8-DEDD-FC60B7D3B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865C6C0-BAA3-C04F-B318-568435D2B337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08EDD2-3E60-9BD3-9866-F2AB4B5FB3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0987" y="2873800"/>
            <a:ext cx="12821643" cy="864843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C85A7C2-806D-7913-27F3-13E58ED42AED}"/>
              </a:ext>
            </a:extLst>
          </p:cNvPr>
          <p:cNvSpPr txBox="1"/>
          <p:nvPr/>
        </p:nvSpPr>
        <p:spPr>
          <a:xfrm>
            <a:off x="15912629" y="3569758"/>
            <a:ext cx="440566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Now we look at the percent of sightings each word shows up in.</a:t>
            </a:r>
          </a:p>
          <a:p>
            <a:endParaRPr lang="en-US" dirty="0"/>
          </a:p>
          <a:p>
            <a:r>
              <a:rPr lang="en-US" dirty="0"/>
              <a:t>Interested in any large deviations.</a:t>
            </a:r>
          </a:p>
          <a:p>
            <a:endParaRPr lang="en-US" dirty="0"/>
          </a:p>
          <a:p>
            <a:r>
              <a:rPr lang="en-US" dirty="0"/>
              <a:t>Differences in sightings should be clear now.</a:t>
            </a:r>
          </a:p>
        </p:txBody>
      </p:sp>
    </p:spTree>
    <p:extLst>
      <p:ext uri="{BB962C8B-B14F-4D97-AF65-F5344CB8AC3E}">
        <p14:creationId xmlns:p14="http://schemas.microsoft.com/office/powerpoint/2010/main" val="2014599323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3A7CEB-1F4A-312B-0F44-A5CFB872A7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data look like?</a:t>
            </a:r>
          </a:p>
        </p:txBody>
      </p:sp>
      <p:pic>
        <p:nvPicPr>
          <p:cNvPr id="4098" name="Picture 2" descr="7 Reasons Why Educators Should Stop Using the Term ''Data'' | Thomas  Armstrong, Ph.D.">
            <a:extLst>
              <a:ext uri="{FF2B5EF4-FFF2-40B4-BE49-F238E27FC236}">
                <a16:creationId xmlns:a16="http://schemas.microsoft.com/office/drawing/2014/main" id="{E72A9B17-4834-D716-B0DA-FE0220D3C2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137" y="2341561"/>
            <a:ext cx="7455049" cy="426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The hidden risk of AI and Big Data | by Vegard Flovik | Towards Data Science">
            <a:extLst>
              <a:ext uri="{FF2B5EF4-FFF2-40B4-BE49-F238E27FC236}">
                <a16:creationId xmlns:a16="http://schemas.microsoft.com/office/drawing/2014/main" id="{F5CC8625-BF57-AAB3-C5CE-259E7C2EB6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137" y="6964362"/>
            <a:ext cx="8191500" cy="5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Excel: 3 Features to Handle a Spreadsheet Full of Data">
            <a:extLst>
              <a:ext uri="{FF2B5EF4-FFF2-40B4-BE49-F238E27FC236}">
                <a16:creationId xmlns:a16="http://schemas.microsoft.com/office/drawing/2014/main" id="{60B85D04-32DE-0F7B-379C-4C8D723121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3437" y="2849562"/>
            <a:ext cx="13411200" cy="5089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62DE08E-1789-7B8B-EEF0-C7AFB7837779}"/>
              </a:ext>
            </a:extLst>
          </p:cNvPr>
          <p:cNvSpPr txBox="1"/>
          <p:nvPr/>
        </p:nvSpPr>
        <p:spPr>
          <a:xfrm>
            <a:off x="9723437" y="2112961"/>
            <a:ext cx="41654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Reality: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634941C-9C10-CBB1-412A-7C1CD6043420}"/>
              </a:ext>
            </a:extLst>
          </p:cNvPr>
          <p:cNvSpPr txBox="1"/>
          <p:nvPr/>
        </p:nvSpPr>
        <p:spPr>
          <a:xfrm>
            <a:off x="9723437" y="8259762"/>
            <a:ext cx="134112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Spreadsheet is a good example.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Formatted in rows and columns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Rows represent observations or cases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Columns are the information we know about each observation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Sometimes the data isn’t stored this way in the data systems we use, but it will need to be in this format to do analysis and visualization</a:t>
            </a:r>
          </a:p>
        </p:txBody>
      </p:sp>
    </p:spTree>
    <p:extLst>
      <p:ext uri="{BB962C8B-B14F-4D97-AF65-F5344CB8AC3E}">
        <p14:creationId xmlns:p14="http://schemas.microsoft.com/office/powerpoint/2010/main" val="187223143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F0706E-1CAB-5B7E-4679-093C32B780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get data?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4E7FCC7B-E272-93DA-E57F-FE61C31C2022}"/>
              </a:ext>
            </a:extLst>
          </p:cNvPr>
          <p:cNvSpPr/>
          <p:nvPr/>
        </p:nvSpPr>
        <p:spPr>
          <a:xfrm>
            <a:off x="3703633" y="2455190"/>
            <a:ext cx="7391400" cy="6019800"/>
          </a:xfrm>
          <a:prstGeom prst="roundRect">
            <a:avLst>
              <a:gd name="adj" fmla="val 5508"/>
            </a:avLst>
          </a:prstGeom>
          <a:solidFill>
            <a:srgbClr val="3D5467"/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Generated by the systems we use</a:t>
            </a:r>
          </a:p>
          <a:p>
            <a:pPr algn="ctr"/>
            <a:endParaRPr lang="en-US" sz="36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Point of Sale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Tracking on the internet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Household appliances (IoT)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Key cards when you enter a building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BBB2173C-B2B7-C538-B528-6AA4F0994294}"/>
              </a:ext>
            </a:extLst>
          </p:cNvPr>
          <p:cNvSpPr/>
          <p:nvPr/>
        </p:nvSpPr>
        <p:spPr>
          <a:xfrm>
            <a:off x="12542837" y="2468562"/>
            <a:ext cx="7391400" cy="6019800"/>
          </a:xfrm>
          <a:prstGeom prst="roundRect">
            <a:avLst>
              <a:gd name="adj" fmla="val 5508"/>
            </a:avLst>
          </a:prstGeom>
          <a:solidFill>
            <a:srgbClr val="DB5461"/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Entered by people</a:t>
            </a:r>
          </a:p>
          <a:p>
            <a:pPr algn="ctr"/>
            <a:endParaRPr lang="en-US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Accounting systems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CRM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Custom apps at work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Surveys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437CD6-E00B-5DD2-E90B-23C21C55E9EA}"/>
              </a:ext>
            </a:extLst>
          </p:cNvPr>
          <p:cNvSpPr txBox="1"/>
          <p:nvPr/>
        </p:nvSpPr>
        <p:spPr>
          <a:xfrm>
            <a:off x="7132635" y="9106978"/>
            <a:ext cx="914400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In all cases, data acquisition is designed by people.</a:t>
            </a:r>
          </a:p>
          <a:p>
            <a:endParaRPr lang="en-US" sz="2400" dirty="0"/>
          </a:p>
          <a:p>
            <a:r>
              <a:rPr lang="en-US" sz="2400" dirty="0"/>
              <a:t>Make sure you are aware of the business objectives when you design the data you collect.</a:t>
            </a:r>
          </a:p>
          <a:p>
            <a:endParaRPr lang="en-US" sz="2400" dirty="0"/>
          </a:p>
          <a:p>
            <a:r>
              <a:rPr lang="en-US" sz="2400" dirty="0"/>
              <a:t>Many data projects end when we realize the right data wasn’t collected at the right time.</a:t>
            </a:r>
          </a:p>
        </p:txBody>
      </p:sp>
    </p:spTree>
    <p:extLst>
      <p:ext uri="{BB962C8B-B14F-4D97-AF65-F5344CB8AC3E}">
        <p14:creationId xmlns:p14="http://schemas.microsoft.com/office/powerpoint/2010/main" val="2936862682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3429C-7B3D-DB55-2A6C-F0B50A942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issues working with data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B328CB9B-C9E3-61B7-8CD4-2DE549C3D4AF}"/>
              </a:ext>
            </a:extLst>
          </p:cNvPr>
          <p:cNvSpPr/>
          <p:nvPr/>
        </p:nvSpPr>
        <p:spPr>
          <a:xfrm>
            <a:off x="427037" y="2620962"/>
            <a:ext cx="22631400" cy="2313214"/>
          </a:xfrm>
          <a:prstGeom prst="roundRect">
            <a:avLst>
              <a:gd name="adj" fmla="val 3222"/>
            </a:avLst>
          </a:prstGeom>
          <a:solidFill>
            <a:srgbClr val="3A3335"/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4000" dirty="0"/>
              <a:t>Transferring data between systems</a:t>
            </a:r>
          </a:p>
          <a:p>
            <a:r>
              <a:rPr lang="en-US" sz="4000" dirty="0"/>
              <a:t>Extracting data from a system and joining it to data from another can be difficult or impossible.</a:t>
            </a:r>
          </a:p>
          <a:p>
            <a:endParaRPr lang="en-US" sz="3600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3AB7D8F-EBC1-77AE-E917-0CE970BA76F4}"/>
              </a:ext>
            </a:extLst>
          </p:cNvPr>
          <p:cNvSpPr/>
          <p:nvPr/>
        </p:nvSpPr>
        <p:spPr>
          <a:xfrm>
            <a:off x="427037" y="5426755"/>
            <a:ext cx="22631400" cy="2313214"/>
          </a:xfrm>
          <a:prstGeom prst="roundRect">
            <a:avLst>
              <a:gd name="adj" fmla="val 3222"/>
            </a:avLst>
          </a:prstGeom>
          <a:solidFill>
            <a:srgbClr val="D81E5B"/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4000" dirty="0"/>
              <a:t>Process of creating different between tools</a:t>
            </a:r>
          </a:p>
          <a:p>
            <a:r>
              <a:rPr lang="en-US" sz="3600" dirty="0"/>
              <a:t>Data visualization tools often designed to solve slightly different issues. Consequently, there is often a learning curve when moving between tools.</a:t>
            </a:r>
          </a:p>
          <a:p>
            <a:endParaRPr lang="en-US" sz="3600" dirty="0"/>
          </a:p>
          <a:p>
            <a:endParaRPr lang="en-US" sz="3600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94F2F54D-4CC9-DE8D-2BFF-8616FA3252B9}"/>
              </a:ext>
            </a:extLst>
          </p:cNvPr>
          <p:cNvSpPr/>
          <p:nvPr/>
        </p:nvSpPr>
        <p:spPr>
          <a:xfrm>
            <a:off x="427037" y="8232548"/>
            <a:ext cx="22631400" cy="2590800"/>
          </a:xfrm>
          <a:prstGeom prst="roundRect">
            <a:avLst>
              <a:gd name="adj" fmla="val 3222"/>
            </a:avLst>
          </a:prstGeom>
          <a:solidFill>
            <a:srgbClr val="5A7D7C"/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4000" dirty="0"/>
              <a:t>Data accuracy</a:t>
            </a:r>
          </a:p>
          <a:p>
            <a:r>
              <a:rPr lang="en-US" sz="3600" dirty="0"/>
              <a:t>Data might not be in the right format for calculating the desired metric and you might need to manipulate the data.</a:t>
            </a:r>
          </a:p>
          <a:p>
            <a:r>
              <a:rPr lang="en-US" sz="3600" dirty="0"/>
              <a:t>Need to have some math skills to understand how things are calculated.</a:t>
            </a:r>
          </a:p>
        </p:txBody>
      </p:sp>
    </p:spTree>
    <p:extLst>
      <p:ext uri="{BB962C8B-B14F-4D97-AF65-F5344CB8AC3E}">
        <p14:creationId xmlns:p14="http://schemas.microsoft.com/office/powerpoint/2010/main" val="2387494607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1BB93-9183-811A-8B73-5183E54B2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Critical thinking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46FC4D-CB36-DC48-E50C-C1D55210A6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521" y="4525962"/>
            <a:ext cx="10694780" cy="278603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3A309C6-CF7E-B35F-E514-FFD77C6CE96A}"/>
              </a:ext>
            </a:extLst>
          </p:cNvPr>
          <p:cNvSpPr txBox="1"/>
          <p:nvPr/>
        </p:nvSpPr>
        <p:spPr>
          <a:xfrm>
            <a:off x="1664694" y="7497762"/>
            <a:ext cx="82296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Questioning assumptions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Reasoned judgements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Understanding sources of bias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Eliminating sources of bias</a:t>
            </a:r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E6B13578-ACD5-7787-28EF-1C324F3927A5}"/>
              </a:ext>
            </a:extLst>
          </p:cNvPr>
          <p:cNvSpPr/>
          <p:nvPr/>
        </p:nvSpPr>
        <p:spPr>
          <a:xfrm>
            <a:off x="11737301" y="3459162"/>
            <a:ext cx="990600" cy="6934200"/>
          </a:xfrm>
          <a:prstGeom prst="rightBrace">
            <a:avLst>
              <a:gd name="adj1" fmla="val 29689"/>
              <a:gd name="adj2" fmla="val 49776"/>
            </a:avLst>
          </a:prstGeom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754F92D-26B8-0A69-C3A7-978212C6DFB0}"/>
              </a:ext>
            </a:extLst>
          </p:cNvPr>
          <p:cNvSpPr/>
          <p:nvPr/>
        </p:nvSpPr>
        <p:spPr>
          <a:xfrm>
            <a:off x="13838237" y="4678362"/>
            <a:ext cx="7772400" cy="4828208"/>
          </a:xfrm>
          <a:prstGeom prst="roundRect">
            <a:avLst>
              <a:gd name="adj" fmla="val 8077"/>
            </a:avLst>
          </a:prstGeom>
          <a:solidFill>
            <a:srgbClr val="5A7D7C"/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3600" dirty="0"/>
          </a:p>
          <a:p>
            <a:r>
              <a:rPr lang="en-US" sz="3600" dirty="0"/>
              <a:t>Grit</a:t>
            </a:r>
            <a:r>
              <a:rPr lang="en-US" sz="2800" dirty="0"/>
              <a:t> – don’t give up</a:t>
            </a:r>
          </a:p>
          <a:p>
            <a:endParaRPr lang="en-US" sz="2800" dirty="0"/>
          </a:p>
          <a:p>
            <a:r>
              <a:rPr lang="en-US" sz="3600" dirty="0"/>
              <a:t>Creativity</a:t>
            </a:r>
            <a:r>
              <a:rPr lang="en-US" sz="2800" dirty="0"/>
              <a:t> – generate ideas and hypotheses and determine how to test them</a:t>
            </a:r>
          </a:p>
          <a:p>
            <a:endParaRPr lang="en-US" sz="2800" dirty="0"/>
          </a:p>
          <a:p>
            <a:r>
              <a:rPr lang="en-US" sz="3600" dirty="0"/>
              <a:t>Ask for help </a:t>
            </a:r>
            <a:r>
              <a:rPr lang="en-US" sz="2800" dirty="0"/>
              <a:t>– set a timer and try things. If the timer runs out before you get a solution: ask me for help, ask your TA for help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216368810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D04BC-05C2-E88F-3BF4-3B364D407A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Ethics in visualization and analysis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6DD976B-5777-0D5D-C434-DCBD05BECFC8}"/>
              </a:ext>
            </a:extLst>
          </p:cNvPr>
          <p:cNvCxnSpPr>
            <a:cxnSpLocks/>
          </p:cNvCxnSpPr>
          <p:nvPr/>
        </p:nvCxnSpPr>
        <p:spPr>
          <a:xfrm>
            <a:off x="11705471" y="3154362"/>
            <a:ext cx="0" cy="807720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FC59B56-CB17-3229-65E0-CD24C2F4B0D8}"/>
              </a:ext>
            </a:extLst>
          </p:cNvPr>
          <p:cNvSpPr txBox="1"/>
          <p:nvPr/>
        </p:nvSpPr>
        <p:spPr>
          <a:xfrm>
            <a:off x="1417636" y="3154362"/>
            <a:ext cx="8000985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Don’t mislead your audience</a:t>
            </a:r>
          </a:p>
          <a:p>
            <a:endParaRPr lang="en-US" sz="3200" dirty="0"/>
          </a:p>
          <a:p>
            <a:r>
              <a:rPr lang="en-US" sz="3200" dirty="0"/>
              <a:t>Ways charts can mislead: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Being poorly designed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Displaying dubious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Displaying insufficient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Concealing or confusing uncertainty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Suggesting misleading patterns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/>
          </a:p>
          <a:p>
            <a:r>
              <a:rPr lang="en-US" sz="3200" dirty="0"/>
              <a:t>All covered in “How Charts Lie”</a:t>
            </a:r>
          </a:p>
          <a:p>
            <a:r>
              <a:rPr lang="en-US" sz="3200" dirty="0"/>
              <a:t>We’ll have lectures covering these topics later in the semester.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36058A-19CC-B7C5-9917-A33ED0101A05}"/>
              </a:ext>
            </a:extLst>
          </p:cNvPr>
          <p:cNvSpPr txBox="1"/>
          <p:nvPr/>
        </p:nvSpPr>
        <p:spPr>
          <a:xfrm>
            <a:off x="13533437" y="3154362"/>
            <a:ext cx="8705367" cy="7478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Privacy &amp; Data Stewardship</a:t>
            </a:r>
          </a:p>
          <a:p>
            <a:endParaRPr lang="en-US" sz="3200" dirty="0"/>
          </a:p>
          <a:p>
            <a:r>
              <a:rPr lang="en-US" sz="4000" dirty="0"/>
              <a:t>Privacy</a:t>
            </a:r>
            <a:r>
              <a:rPr lang="en-US" sz="3200" dirty="0"/>
              <a:t> – the right data shared with the right people at the right time. Also, data is not shared with the wrong people (ever).</a:t>
            </a:r>
          </a:p>
          <a:p>
            <a:endParaRPr lang="en-US" sz="3200" dirty="0"/>
          </a:p>
          <a:p>
            <a:r>
              <a:rPr lang="en-US" sz="4000" dirty="0"/>
              <a:t>Data Steward </a:t>
            </a:r>
            <a:r>
              <a:rPr lang="en-US" sz="3200" dirty="0"/>
              <a:t>– someone who makes sure the right data is used for the right purpose.</a:t>
            </a:r>
          </a:p>
          <a:p>
            <a:endParaRPr lang="en-US" sz="3200" dirty="0"/>
          </a:p>
          <a:p>
            <a:r>
              <a:rPr lang="en-US" sz="4000" dirty="0"/>
              <a:t>Data leakage </a:t>
            </a:r>
            <a:r>
              <a:rPr lang="en-US" sz="3200" dirty="0"/>
              <a:t>can be a big issue with big consequences for you and your organization. Make sure you send only the data someone needs. Never send data via email if you can help it.</a:t>
            </a:r>
          </a:p>
        </p:txBody>
      </p:sp>
    </p:spTree>
    <p:extLst>
      <p:ext uri="{BB962C8B-B14F-4D97-AF65-F5344CB8AC3E}">
        <p14:creationId xmlns:p14="http://schemas.microsoft.com/office/powerpoint/2010/main" val="3249410112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5" name="Picture 3" descr="DESB.ps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5763" y="3900488"/>
            <a:ext cx="17557750" cy="3749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94631972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7115B-24AB-ECE3-048F-4C712C0563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Exploratory vs explanatory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C7060565-6922-6F63-9F99-AD26502D57E3}"/>
              </a:ext>
            </a:extLst>
          </p:cNvPr>
          <p:cNvSpPr/>
          <p:nvPr/>
        </p:nvSpPr>
        <p:spPr>
          <a:xfrm>
            <a:off x="884237" y="2087562"/>
            <a:ext cx="9372600" cy="9677400"/>
          </a:xfrm>
          <a:prstGeom prst="roundRect">
            <a:avLst>
              <a:gd name="adj" fmla="val 3060"/>
            </a:avLst>
          </a:prstGeom>
          <a:solidFill>
            <a:srgbClr val="0B4F6C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4800" dirty="0"/>
              <a:t>Exploratory</a:t>
            </a:r>
          </a:p>
          <a:p>
            <a:pPr algn="ctr"/>
            <a:endParaRPr lang="en-US" sz="4800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800" dirty="0"/>
              <a:t>What we do to understand the data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800" dirty="0"/>
              <a:t>Determine what might be noteworthy or interesting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800" dirty="0"/>
              <a:t>Testing hypotheses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EC236AB0-CEAE-5821-6148-06506926A5B1}"/>
              </a:ext>
            </a:extLst>
          </p:cNvPr>
          <p:cNvSpPr/>
          <p:nvPr/>
        </p:nvSpPr>
        <p:spPr>
          <a:xfrm>
            <a:off x="12695237" y="2087562"/>
            <a:ext cx="9372600" cy="9677400"/>
          </a:xfrm>
          <a:prstGeom prst="roundRect">
            <a:avLst>
              <a:gd name="adj" fmla="val 3060"/>
            </a:avLst>
          </a:prstGeom>
          <a:solidFill>
            <a:srgbClr val="01BAEF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4800" dirty="0"/>
              <a:t>Explanatory</a:t>
            </a:r>
          </a:p>
          <a:p>
            <a:pPr algn="ctr"/>
            <a:endParaRPr lang="en-US" sz="4800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800" dirty="0"/>
              <a:t>Have a specific thing to explain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800" dirty="0"/>
              <a:t>Already know the insights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800" dirty="0"/>
              <a:t>Smaller focus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800" dirty="0"/>
              <a:t>Fewer/higher quality visualizations</a:t>
            </a:r>
          </a:p>
        </p:txBody>
      </p:sp>
    </p:spTree>
    <p:extLst>
      <p:ext uri="{BB962C8B-B14F-4D97-AF65-F5344CB8AC3E}">
        <p14:creationId xmlns:p14="http://schemas.microsoft.com/office/powerpoint/2010/main" val="252146718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it work?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4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865C6C0-BAA3-C04F-B318-568435D2B337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41132A4-72AC-3846-AD98-87D27B71D7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0509" y="3675573"/>
            <a:ext cx="9828256" cy="7574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714843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7D30A5-85D8-1F43-84B4-52F4030AE5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Exploration Leads to Explanation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B265D19-B645-2842-99EA-BEEE4439CF7C}"/>
              </a:ext>
            </a:extLst>
          </p:cNvPr>
          <p:cNvCxnSpPr>
            <a:cxnSpLocks/>
          </p:cNvCxnSpPr>
          <p:nvPr/>
        </p:nvCxnSpPr>
        <p:spPr>
          <a:xfrm>
            <a:off x="7764827" y="5338139"/>
            <a:ext cx="6328193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E97CE88-F61F-254C-87A5-8DF8023DE287}"/>
              </a:ext>
            </a:extLst>
          </p:cNvPr>
          <p:cNvSpPr txBox="1"/>
          <p:nvPr/>
        </p:nvSpPr>
        <p:spPr>
          <a:xfrm>
            <a:off x="8285372" y="4629056"/>
            <a:ext cx="4684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2) Exploratory Analysis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7D6834C-F315-9B45-A19B-69A76A7967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08705" y="3443764"/>
            <a:ext cx="4754651" cy="316976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287E9E7-C380-4A49-A5B9-C5A59DF97FD0}"/>
              </a:ext>
            </a:extLst>
          </p:cNvPr>
          <p:cNvSpPr txBox="1"/>
          <p:nvPr/>
        </p:nvSpPr>
        <p:spPr>
          <a:xfrm>
            <a:off x="14858170" y="2891714"/>
            <a:ext cx="4205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3) Insights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C98BD63-70D1-FC42-9DC7-96E44D297A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5229" y="3747019"/>
            <a:ext cx="2941108" cy="294110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71A49A5-DBDE-D542-ABDF-D8E42D6A9DF0}"/>
              </a:ext>
            </a:extLst>
          </p:cNvPr>
          <p:cNvSpPr txBox="1"/>
          <p:nvPr/>
        </p:nvSpPr>
        <p:spPr>
          <a:xfrm>
            <a:off x="4071107" y="2879834"/>
            <a:ext cx="4205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1) Some Data Set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0B20D51-C4D9-3240-9B0A-704C339F0A8F}"/>
              </a:ext>
            </a:extLst>
          </p:cNvPr>
          <p:cNvCxnSpPr>
            <a:cxnSpLocks/>
          </p:cNvCxnSpPr>
          <p:nvPr/>
        </p:nvCxnSpPr>
        <p:spPr>
          <a:xfrm flipV="1">
            <a:off x="8276294" y="5736202"/>
            <a:ext cx="5816726" cy="4030967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headEnd type="triangl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A831928E-94DE-9C40-9398-65870D818C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14449" y="8323720"/>
            <a:ext cx="3157860" cy="315786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34940B5-0DC3-7846-BFA0-4F2A501EBBBF}"/>
              </a:ext>
            </a:extLst>
          </p:cNvPr>
          <p:cNvSpPr txBox="1"/>
          <p:nvPr/>
        </p:nvSpPr>
        <p:spPr>
          <a:xfrm>
            <a:off x="3919421" y="9767168"/>
            <a:ext cx="4546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4) Explanatory Analysis and Design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AADB824-E8EA-0E42-A36B-131E43A27425}"/>
              </a:ext>
            </a:extLst>
          </p:cNvPr>
          <p:cNvCxnSpPr>
            <a:cxnSpLocks/>
          </p:cNvCxnSpPr>
          <p:nvPr/>
        </p:nvCxnSpPr>
        <p:spPr>
          <a:xfrm>
            <a:off x="8465690" y="10121709"/>
            <a:ext cx="5627329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3EE3155B-92B4-F847-8FC8-DC0F8481063B}"/>
              </a:ext>
            </a:extLst>
          </p:cNvPr>
          <p:cNvSpPr txBox="1"/>
          <p:nvPr/>
        </p:nvSpPr>
        <p:spPr>
          <a:xfrm>
            <a:off x="14914451" y="7505805"/>
            <a:ext cx="4148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5) Data Visualization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D4FB8F-C3CF-A0D3-9AC5-3EEC5C614198}"/>
              </a:ext>
            </a:extLst>
          </p:cNvPr>
          <p:cNvSpPr txBox="1"/>
          <p:nvPr/>
        </p:nvSpPr>
        <p:spPr>
          <a:xfrm>
            <a:off x="1798637" y="11516390"/>
            <a:ext cx="9753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This method often does not lead to actionable insights</a:t>
            </a:r>
          </a:p>
        </p:txBody>
      </p:sp>
    </p:spTree>
    <p:extLst>
      <p:ext uri="{BB962C8B-B14F-4D97-AF65-F5344CB8AC3E}">
        <p14:creationId xmlns:p14="http://schemas.microsoft.com/office/powerpoint/2010/main" val="2721736386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FC20A-3739-214B-98B9-CAB851BC2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it should work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2E79EC6-C93F-4849-B3A8-AAEDE8FE9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4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865C6C0-BAA3-C04F-B318-568435D2B337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1CA4EF-72ED-4142-902A-FDD7DB321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0319" y="4185572"/>
            <a:ext cx="4175701" cy="250542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AA29062-24DC-D84E-A931-AFF5431D2695}"/>
              </a:ext>
            </a:extLst>
          </p:cNvPr>
          <p:cNvSpPr txBox="1"/>
          <p:nvPr/>
        </p:nvSpPr>
        <p:spPr>
          <a:xfrm>
            <a:off x="5220223" y="3230724"/>
            <a:ext cx="2635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1) Context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69188E1-5838-F744-A48C-0BB9EB4D39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18233" y="3939809"/>
            <a:ext cx="3668246" cy="275118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E307191-749E-F240-B730-9E17EDE97217}"/>
              </a:ext>
            </a:extLst>
          </p:cNvPr>
          <p:cNvSpPr txBox="1"/>
          <p:nvPr/>
        </p:nvSpPr>
        <p:spPr>
          <a:xfrm>
            <a:off x="15764993" y="3241880"/>
            <a:ext cx="2885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2) Objectives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93B7841-8D7F-334D-BBAE-9694B59E2A34}"/>
              </a:ext>
            </a:extLst>
          </p:cNvPr>
          <p:cNvCxnSpPr>
            <a:cxnSpLocks/>
          </p:cNvCxnSpPr>
          <p:nvPr/>
        </p:nvCxnSpPr>
        <p:spPr>
          <a:xfrm>
            <a:off x="9581630" y="5623929"/>
            <a:ext cx="5368756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8239D19-0046-564C-A57B-C0C46CD0B764}"/>
              </a:ext>
            </a:extLst>
          </p:cNvPr>
          <p:cNvCxnSpPr>
            <a:cxnSpLocks/>
          </p:cNvCxnSpPr>
          <p:nvPr/>
        </p:nvCxnSpPr>
        <p:spPr>
          <a:xfrm flipV="1">
            <a:off x="9380373" y="6097106"/>
            <a:ext cx="5737860" cy="2986913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headEnd type="triangl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C7A8A9BC-DC28-8749-8015-28D06F06F6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9776" y="8920710"/>
            <a:ext cx="3816244" cy="282984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9C2940E-7D43-2640-94DD-4D7F008C4179}"/>
              </a:ext>
            </a:extLst>
          </p:cNvPr>
          <p:cNvSpPr txBox="1"/>
          <p:nvPr/>
        </p:nvSpPr>
        <p:spPr>
          <a:xfrm>
            <a:off x="4852482" y="8154833"/>
            <a:ext cx="3330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3) Hypotheses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A298EF1-CBC7-C245-B2C4-42D53E1FE9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28619" y="8277329"/>
            <a:ext cx="3157860" cy="315786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AD156EF-2EDD-2946-8A0C-E05C53F64579}"/>
              </a:ext>
            </a:extLst>
          </p:cNvPr>
          <p:cNvSpPr txBox="1"/>
          <p:nvPr/>
        </p:nvSpPr>
        <p:spPr>
          <a:xfrm>
            <a:off x="15628620" y="7459414"/>
            <a:ext cx="4148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5) Data Visualization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5B2563A-006B-6B4F-AF0F-07A1890AFB1E}"/>
              </a:ext>
            </a:extLst>
          </p:cNvPr>
          <p:cNvCxnSpPr>
            <a:cxnSpLocks/>
          </p:cNvCxnSpPr>
          <p:nvPr/>
        </p:nvCxnSpPr>
        <p:spPr>
          <a:xfrm>
            <a:off x="9581630" y="10332229"/>
            <a:ext cx="5368756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025E4A8A-4D69-C843-B61C-A763365B23DC}"/>
              </a:ext>
            </a:extLst>
          </p:cNvPr>
          <p:cNvSpPr txBox="1"/>
          <p:nvPr/>
        </p:nvSpPr>
        <p:spPr>
          <a:xfrm>
            <a:off x="9973805" y="9501717"/>
            <a:ext cx="4550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4) Exploratory Analysis</a:t>
            </a:r>
          </a:p>
        </p:txBody>
      </p:sp>
    </p:spTree>
    <p:extLst>
      <p:ext uri="{BB962C8B-B14F-4D97-AF65-F5344CB8AC3E}">
        <p14:creationId xmlns:p14="http://schemas.microsoft.com/office/powerpoint/2010/main" val="312997160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D00E7F-0CF2-EDBF-3FD7-B19A8AAD4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hypotheses with data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F2EB633-3ADD-CD78-6029-CC29B4DA4A36}"/>
              </a:ext>
            </a:extLst>
          </p:cNvPr>
          <p:cNvSpPr txBox="1"/>
          <p:nvPr/>
        </p:nvSpPr>
        <p:spPr>
          <a:xfrm>
            <a:off x="1170463" y="1849946"/>
            <a:ext cx="7086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Exploratory Analysis</a:t>
            </a:r>
          </a:p>
        </p:txBody>
      </p:sp>
      <p:pic>
        <p:nvPicPr>
          <p:cNvPr id="3074" name="Picture 2" descr="Harry Henderson | Non-alien Creatures Wiki | Fandom">
            <a:extLst>
              <a:ext uri="{FF2B5EF4-FFF2-40B4-BE49-F238E27FC236}">
                <a16:creationId xmlns:a16="http://schemas.microsoft.com/office/drawing/2014/main" id="{9A215BEC-C4C0-5EE0-C690-46D2EEECAC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45146" y="2697162"/>
            <a:ext cx="5804534" cy="8412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09225B2-0187-A83C-F81C-88052BDFDB5C}"/>
              </a:ext>
            </a:extLst>
          </p:cNvPr>
          <p:cNvSpPr txBox="1"/>
          <p:nvPr/>
        </p:nvSpPr>
        <p:spPr>
          <a:xfrm>
            <a:off x="1170463" y="3382962"/>
            <a:ext cx="1205817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Hypothesis: Bigfoot sightings happen more during the spring and summer when people are outside more.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AA1024-611D-F215-6A9C-92A4569B79D9}"/>
              </a:ext>
            </a:extLst>
          </p:cNvPr>
          <p:cNvSpPr txBox="1"/>
          <p:nvPr/>
        </p:nvSpPr>
        <p:spPr>
          <a:xfrm>
            <a:off x="1170463" y="4956558"/>
            <a:ext cx="120581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Question: what data do we need?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3590CF-64FE-AC94-0AC2-6418086FC823}"/>
              </a:ext>
            </a:extLst>
          </p:cNvPr>
          <p:cNvSpPr txBox="1"/>
          <p:nvPr/>
        </p:nvSpPr>
        <p:spPr>
          <a:xfrm>
            <a:off x="1198915" y="5577011"/>
            <a:ext cx="120581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Answer: bigfoot sightings with the season.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7AA42D-1D4E-92FC-6A97-FC8DE8CF8585}"/>
              </a:ext>
            </a:extLst>
          </p:cNvPr>
          <p:cNvSpPr txBox="1"/>
          <p:nvPr/>
        </p:nvSpPr>
        <p:spPr>
          <a:xfrm>
            <a:off x="1170463" y="6886513"/>
            <a:ext cx="120581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Question: if this is true, what would we need to see?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27D2A7-2FAC-B75A-FC55-56FD33154351}"/>
              </a:ext>
            </a:extLst>
          </p:cNvPr>
          <p:cNvSpPr txBox="1"/>
          <p:nvPr/>
        </p:nvSpPr>
        <p:spPr>
          <a:xfrm>
            <a:off x="1198915" y="7506966"/>
            <a:ext cx="1205817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Answer: bar chart showing number of sightings by season. We would want to see a higher bar for spring and summer.</a:t>
            </a:r>
          </a:p>
        </p:txBody>
      </p:sp>
    </p:spTree>
    <p:extLst>
      <p:ext uri="{BB962C8B-B14F-4D97-AF65-F5344CB8AC3E}">
        <p14:creationId xmlns:p14="http://schemas.microsoft.com/office/powerpoint/2010/main" val="349361739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B4DBB-A6CD-1909-610A-6813C6FB7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we see?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47ECCFA-0081-2215-4C29-C4D60905CD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237" y="2392362"/>
            <a:ext cx="13335000" cy="924196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7C19734-9C6F-D4D3-D81A-9AAED13FB81A}"/>
              </a:ext>
            </a:extLst>
          </p:cNvPr>
          <p:cNvSpPr txBox="1"/>
          <p:nvPr/>
        </p:nvSpPr>
        <p:spPr>
          <a:xfrm>
            <a:off x="14905037" y="2390440"/>
            <a:ext cx="762000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Bigfoot sightings are highest during the summer</a:t>
            </a:r>
          </a:p>
          <a:p>
            <a:endParaRPr lang="en-US" sz="3200" dirty="0"/>
          </a:p>
          <a:p>
            <a:r>
              <a:rPr lang="en-US" sz="3200" dirty="0"/>
              <a:t>Quite low in Spring, much higher in Fall than expected.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EF37A7-87E1-54ED-1E95-8A63067FEDB8}"/>
              </a:ext>
            </a:extLst>
          </p:cNvPr>
          <p:cNvSpPr txBox="1"/>
          <p:nvPr/>
        </p:nvSpPr>
        <p:spPr>
          <a:xfrm>
            <a:off x="14905037" y="6159637"/>
            <a:ext cx="7848601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Why are sightings higher in Fall?</a:t>
            </a:r>
          </a:p>
          <a:p>
            <a:endParaRPr lang="en-US" sz="3200" dirty="0"/>
          </a:p>
          <a:p>
            <a:r>
              <a:rPr lang="en-US" sz="3200" dirty="0"/>
              <a:t>Do we need to understand this some more?</a:t>
            </a:r>
          </a:p>
        </p:txBody>
      </p:sp>
    </p:spTree>
    <p:extLst>
      <p:ext uri="{BB962C8B-B14F-4D97-AF65-F5344CB8AC3E}">
        <p14:creationId xmlns:p14="http://schemas.microsoft.com/office/powerpoint/2010/main" val="378401894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35612-D7DF-419F-3E9B-B4E2FFB83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Maybe some location data would help</a:t>
            </a:r>
          </a:p>
        </p:txBody>
      </p:sp>
      <p:pic>
        <p:nvPicPr>
          <p:cNvPr id="6" name="Picture 5" descr="Chart, surface chart&#10;&#10;Description automatically generated">
            <a:extLst>
              <a:ext uri="{FF2B5EF4-FFF2-40B4-BE49-F238E27FC236}">
                <a16:creationId xmlns:a16="http://schemas.microsoft.com/office/drawing/2014/main" id="{B1A04BEB-06F5-0FEA-DD5C-0B605BCCBB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837" y="2163762"/>
            <a:ext cx="7543800" cy="10058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A2E8B9C-BD55-E553-F772-F2BD623CCE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41188" y="2169385"/>
            <a:ext cx="12192000" cy="9193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228187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CE34BE-4B5E-962C-83FD-0B45EA9DE8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Wordcloud</a:t>
            </a:r>
            <a:r>
              <a:rPr lang="en-US" dirty="0"/>
              <a:t> comparisons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41BA76F-FD38-ED12-1A92-C5A4108B06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865C6C0-BAA3-C04F-B318-568435D2B337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704E2D-89D6-997E-D9EF-5BB3A8E050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8337" y="4023721"/>
            <a:ext cx="7234812" cy="72348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295C731-2A1F-1A06-353C-1FECD7FFE8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76819" y="4130934"/>
            <a:ext cx="7127599" cy="71275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4E55D03-6893-692F-7F22-FAB6A8D6BA97}"/>
              </a:ext>
            </a:extLst>
          </p:cNvPr>
          <p:cNvSpPr txBox="1"/>
          <p:nvPr/>
        </p:nvSpPr>
        <p:spPr>
          <a:xfrm>
            <a:off x="4521569" y="4378262"/>
            <a:ext cx="3015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Fall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6FD969-18BE-B226-4AEC-F7288FA74C2F}"/>
              </a:ext>
            </a:extLst>
          </p:cNvPr>
          <p:cNvSpPr txBox="1"/>
          <p:nvPr/>
        </p:nvSpPr>
        <p:spPr>
          <a:xfrm>
            <a:off x="12493077" y="4378262"/>
            <a:ext cx="3015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Summer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15A2DB-548E-BF68-B348-FE969E187EE1}"/>
              </a:ext>
            </a:extLst>
          </p:cNvPr>
          <p:cNvSpPr txBox="1"/>
          <p:nvPr/>
        </p:nvSpPr>
        <p:spPr>
          <a:xfrm>
            <a:off x="4822944" y="2541726"/>
            <a:ext cx="133077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How are sightings in the Fall different from sightings in the Summer?</a:t>
            </a:r>
          </a:p>
        </p:txBody>
      </p:sp>
    </p:spTree>
    <p:extLst>
      <p:ext uri="{BB962C8B-B14F-4D97-AF65-F5344CB8AC3E}">
        <p14:creationId xmlns:p14="http://schemas.microsoft.com/office/powerpoint/2010/main" val="4211790107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Online Programs Template White[1]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Michael Lewis Online PPT Template.potm</Template>
  <TotalTime>17290</TotalTime>
  <Words>808</Words>
  <Application>Microsoft Macintosh PowerPoint</Application>
  <PresentationFormat>Custom</PresentationFormat>
  <Paragraphs>141</Paragraphs>
  <Slides>18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1" baseType="lpstr">
      <vt:lpstr>Arial</vt:lpstr>
      <vt:lpstr>Calibri</vt:lpstr>
      <vt:lpstr>Online Programs Template White[1]</vt:lpstr>
      <vt:lpstr>PowerPoint Presentation</vt:lpstr>
      <vt:lpstr>Exploratory vs explanatory</vt:lpstr>
      <vt:lpstr>How does it work?</vt:lpstr>
      <vt:lpstr>Exploration Leads to Explanation</vt:lpstr>
      <vt:lpstr>How it should work</vt:lpstr>
      <vt:lpstr>Testing hypotheses with data</vt:lpstr>
      <vt:lpstr>What do we see?</vt:lpstr>
      <vt:lpstr>Maybe some location data would help</vt:lpstr>
      <vt:lpstr>Wordcloud comparisons</vt:lpstr>
      <vt:lpstr>Switching to a bar chart can help</vt:lpstr>
      <vt:lpstr>Try switching to a scatterplot</vt:lpstr>
      <vt:lpstr>Change the variables</vt:lpstr>
      <vt:lpstr>What does data look like?</vt:lpstr>
      <vt:lpstr>How do we get data?</vt:lpstr>
      <vt:lpstr>Common issues working with data</vt:lpstr>
      <vt:lpstr>Critical thinking</vt:lpstr>
      <vt:lpstr>Ethics in visualization and analysis</vt:lpstr>
      <vt:lpstr>PowerPoint Presentation</vt:lpstr>
    </vt:vector>
  </TitlesOfParts>
  <Manager/>
  <Company>University of Nevada Reno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2:  Strategy Analysis</dc:title>
  <dc:subject/>
  <dc:creator>jeff</dc:creator>
  <cp:keywords/>
  <dc:description/>
  <cp:lastModifiedBy>Jeremy Morris</cp:lastModifiedBy>
  <cp:revision>285</cp:revision>
  <dcterms:created xsi:type="dcterms:W3CDTF">2007-05-02T01:14:38Z</dcterms:created>
  <dcterms:modified xsi:type="dcterms:W3CDTF">2022-10-04T19:49:31Z</dcterms:modified>
  <cp:category/>
</cp:coreProperties>
</file>